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d35d0943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d35d0943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d35d0943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d35d0943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d35d0943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d35d0943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d35d094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d35d094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d35d094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d35d094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d35d0943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d35d0943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d35d094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d35d094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d35d0943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d35d0943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d35d0943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d35d0943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d35d0943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d35d0943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35d094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d35d094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nie marnować jedzenia ?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Klasa 8A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258425" y="544775"/>
            <a:ext cx="4045200" cy="11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F9900"/>
                </a:highlight>
              </a:rPr>
              <a:t>6. </a:t>
            </a:r>
            <a:r>
              <a:rPr lang="pl">
                <a:highlight>
                  <a:srgbClr val="FF9900"/>
                </a:highlight>
              </a:rPr>
              <a:t>Zaplanuj</a:t>
            </a:r>
            <a:r>
              <a:rPr lang="pl">
                <a:highlight>
                  <a:srgbClr val="FF9900"/>
                </a:highlight>
              </a:rPr>
              <a:t> zakupy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Często na zakupach wkładamy rzeczy do koszyka spontanicznie, przez co wracamy do domu z wieloma niepotrzebnymi nam rzeczami które się prawdopodobnie zmarnują - dlatego właśnie ważne jest rozplanowanie zakupów, lub chociaż zrobienie listy potrzebnych rzeczy aby wiedzieć co musimy kupić, a czego nam nie potrzeba.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00" y="1728875"/>
            <a:ext cx="3109824" cy="31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28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900">
                <a:highlight>
                  <a:schemeClr val="accent4"/>
                </a:highlight>
              </a:rPr>
              <a:t>Czy wystarczy robić to samemu ?</a:t>
            </a:r>
            <a:endParaRPr sz="2900">
              <a:highlight>
                <a:schemeClr val="accent4"/>
              </a:highlight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09800" y="1147363"/>
            <a:ext cx="3999900" cy="333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900">
                <a:highlight>
                  <a:schemeClr val="dk1"/>
                </a:highlight>
              </a:rPr>
              <a:t>Nie, z pewnością nie, dlatego trzeba zachęcać do tego innych - samemu ciężko jest cokolwiek zmienić, ale jeśli cała nasza rodzina lub klasa zastosuje opisane przez nas metody pomożemy znacznie bardziej - wykonywanie tych czynności samemu to tylko połowa sukcesu. </a:t>
            </a:r>
            <a:endParaRPr sz="1900">
              <a:highlight>
                <a:schemeClr val="dk1"/>
              </a:highlight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100" y="954050"/>
            <a:ext cx="3721425" cy="37214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900"/>
              <a:t>Dziękujemy za uwagę !</a:t>
            </a:r>
            <a:endParaRPr sz="4900"/>
          </a:p>
        </p:txBody>
      </p:sp>
      <p:sp>
        <p:nvSpPr>
          <p:cNvPr id="134" name="Google Shape;134;p24"/>
          <p:cNvSpPr txBox="1"/>
          <p:nvPr/>
        </p:nvSpPr>
        <p:spPr>
          <a:xfrm>
            <a:off x="2285225" y="3848775"/>
            <a:ext cx="4733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 mamy nadzieję, że udało nam się zachęcić Was do wykorzystania naszych metod    oszczędzanie jedzenia</a:t>
            </a:r>
            <a:endParaRPr b="1" sz="1800"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Dlaczego nie powinniśmy marnować żywności 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highlight>
                  <a:srgbClr val="93C47D"/>
                </a:highlight>
              </a:rPr>
              <a:t>Jak podaje strona </a:t>
            </a:r>
            <a:r>
              <a:rPr b="1" lang="pl" u="sng">
                <a:highlight>
                  <a:srgbClr val="93C47D"/>
                </a:highlight>
              </a:rPr>
              <a:t>actionagainsthunger.org </a:t>
            </a:r>
            <a:r>
              <a:rPr lang="pl">
                <a:highlight>
                  <a:srgbClr val="93C47D"/>
                </a:highlight>
              </a:rPr>
              <a:t>, w 2015 roku </a:t>
            </a:r>
            <a:r>
              <a:rPr b="1" lang="pl">
                <a:highlight>
                  <a:srgbClr val="93C47D"/>
                </a:highlight>
              </a:rPr>
              <a:t>690 milionów ludzi </a:t>
            </a:r>
            <a:r>
              <a:rPr lang="pl">
                <a:highlight>
                  <a:srgbClr val="93C47D"/>
                </a:highlight>
              </a:rPr>
              <a:t>dookoła świata nie miało wystarczająco jedzenia. Jest to aż </a:t>
            </a:r>
            <a:r>
              <a:rPr b="1" lang="pl">
                <a:highlight>
                  <a:srgbClr val="93C47D"/>
                </a:highlight>
              </a:rPr>
              <a:t>9</a:t>
            </a:r>
            <a:r>
              <a:rPr b="1" lang="pl">
                <a:highlight>
                  <a:srgbClr val="93C47D"/>
                </a:highlight>
              </a:rPr>
              <a:t>% popula</a:t>
            </a:r>
            <a:r>
              <a:rPr b="1" lang="pl">
                <a:highlight>
                  <a:srgbClr val="93C47D"/>
                </a:highlight>
              </a:rPr>
              <a:t>cji</a:t>
            </a:r>
            <a:r>
              <a:rPr lang="pl">
                <a:highlight>
                  <a:srgbClr val="93C47D"/>
                </a:highlight>
              </a:rPr>
              <a:t>. Na stronie </a:t>
            </a:r>
            <a:r>
              <a:rPr b="1" lang="pl" u="sng">
                <a:highlight>
                  <a:srgbClr val="93C47D"/>
                </a:highlight>
              </a:rPr>
              <a:t>foodaidfoundation.org</a:t>
            </a:r>
            <a:r>
              <a:rPr lang="pl">
                <a:highlight>
                  <a:srgbClr val="93C47D"/>
                </a:highlight>
              </a:rPr>
              <a:t> zostały opublikowane badania, z których wynika, że w 2020 roku aż </a:t>
            </a:r>
            <a:r>
              <a:rPr b="1" lang="pl">
                <a:highlight>
                  <a:srgbClr val="93C47D"/>
                </a:highlight>
              </a:rPr>
              <a:t>821 milionów ludzi</a:t>
            </a:r>
            <a:r>
              <a:rPr lang="pl">
                <a:highlight>
                  <a:srgbClr val="93C47D"/>
                </a:highlight>
              </a:rPr>
              <a:t> nie miało wystarczająco jedzenia. Jest to prawie </a:t>
            </a:r>
            <a:r>
              <a:rPr b="1" lang="pl">
                <a:highlight>
                  <a:srgbClr val="93C47D"/>
                </a:highlight>
              </a:rPr>
              <a:t>o 2% więcej </a:t>
            </a:r>
            <a:r>
              <a:rPr lang="pl">
                <a:highlight>
                  <a:srgbClr val="93C47D"/>
                </a:highlight>
              </a:rPr>
              <a:t>niż 5 lat temu. Problem ten narasta z roku na rok, i może niedługo </a:t>
            </a:r>
            <a:r>
              <a:rPr b="1" lang="pl">
                <a:highlight>
                  <a:srgbClr val="93C47D"/>
                </a:highlight>
              </a:rPr>
              <a:t>dotknąć też nas</a:t>
            </a:r>
            <a:r>
              <a:rPr lang="pl">
                <a:highlight>
                  <a:srgbClr val="93C47D"/>
                </a:highlight>
              </a:rPr>
              <a:t>, więc należy </a:t>
            </a:r>
            <a:r>
              <a:rPr b="1" lang="pl">
                <a:highlight>
                  <a:srgbClr val="93C47D"/>
                </a:highlight>
              </a:rPr>
              <a:t>pomyśleć dwa razy</a:t>
            </a:r>
            <a:r>
              <a:rPr lang="pl">
                <a:highlight>
                  <a:srgbClr val="93C47D"/>
                </a:highlight>
              </a:rPr>
              <a:t> zanim wyrzucimy niedojedzoną kanapkę ze szkoły.</a:t>
            </a:r>
            <a:endParaRPr>
              <a:highlight>
                <a:srgbClr val="93C47D"/>
              </a:highlight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825" y="1163050"/>
            <a:ext cx="4527600" cy="3017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będzie wyglądać przyszłość?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highlight>
                  <a:srgbClr val="6D9EEB"/>
                </a:highlight>
              </a:rPr>
              <a:t>Biorąc pod uwagę ile jedzenia jest marnowane codziennie, za</a:t>
            </a:r>
            <a:r>
              <a:rPr b="1" lang="pl" sz="1500">
                <a:highlight>
                  <a:srgbClr val="6D9EEB"/>
                </a:highlight>
              </a:rPr>
              <a:t> paręnaście lat </a:t>
            </a:r>
            <a:endParaRPr b="1" sz="1500">
              <a:highlight>
                <a:srgbClr val="6D9EEB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500">
                <a:highlight>
                  <a:srgbClr val="6D9EEB"/>
                </a:highlight>
              </a:rPr>
              <a:t>nawet w krajach europy może zacząć brakować jedzenia. Strona</a:t>
            </a:r>
            <a:endParaRPr sz="1500">
              <a:highlight>
                <a:srgbClr val="6D9EEB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pl" sz="1500" u="sng">
                <a:highlight>
                  <a:srgbClr val="6D9EEB"/>
                </a:highlight>
              </a:rPr>
              <a:t>en.reset.org</a:t>
            </a:r>
            <a:r>
              <a:rPr lang="pl" sz="1500">
                <a:highlight>
                  <a:srgbClr val="6D9EEB"/>
                </a:highlight>
              </a:rPr>
              <a:t> podaje, że </a:t>
            </a:r>
            <a:r>
              <a:rPr b="1" lang="pl" sz="1500">
                <a:highlight>
                  <a:srgbClr val="6D9EEB"/>
                </a:highlight>
              </a:rPr>
              <a:t>1.3 miliarda</a:t>
            </a:r>
            <a:r>
              <a:rPr lang="pl" sz="1500">
                <a:highlight>
                  <a:srgbClr val="6D9EEB"/>
                </a:highlight>
              </a:rPr>
              <a:t> ton jedzenia jest marnowane </a:t>
            </a:r>
            <a:r>
              <a:rPr b="1" lang="pl" sz="1500">
                <a:highlight>
                  <a:srgbClr val="6D9EEB"/>
                </a:highlight>
              </a:rPr>
              <a:t>co roku</a:t>
            </a:r>
            <a:endParaRPr b="1" sz="1500">
              <a:highlight>
                <a:srgbClr val="6D9EEB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500">
                <a:highlight>
                  <a:srgbClr val="6D9EEB"/>
                </a:highlight>
              </a:rPr>
              <a:t>dookoła świata. Problemowi temu </a:t>
            </a:r>
            <a:r>
              <a:rPr b="1" lang="pl" sz="1500">
                <a:highlight>
                  <a:srgbClr val="6D9EEB"/>
                </a:highlight>
              </a:rPr>
              <a:t>jednak można zapobiec</a:t>
            </a:r>
            <a:r>
              <a:rPr lang="pl" sz="1500">
                <a:highlight>
                  <a:srgbClr val="6D9EEB"/>
                </a:highlight>
              </a:rPr>
              <a:t>. Jest wiele rzeczy</a:t>
            </a:r>
            <a:endParaRPr sz="1500">
              <a:highlight>
                <a:srgbClr val="6D9EEB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1500">
                <a:highlight>
                  <a:srgbClr val="6D9EEB"/>
                </a:highlight>
              </a:rPr>
              <a:t>które możemy zrobić, aby </a:t>
            </a:r>
            <a:r>
              <a:rPr b="1" lang="pl" sz="1500">
                <a:highlight>
                  <a:srgbClr val="6D9EEB"/>
                </a:highlight>
              </a:rPr>
              <a:t>przyczynić się do jego rozwiązania</a:t>
            </a:r>
            <a:r>
              <a:rPr lang="pl" sz="1500">
                <a:highlight>
                  <a:srgbClr val="6D9EEB"/>
                </a:highlight>
              </a:rPr>
              <a:t>.</a:t>
            </a:r>
            <a:endParaRPr sz="1500">
              <a:highlight>
                <a:srgbClr val="6D9EEB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18001"/>
            <a:ext cx="3784425" cy="302752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07925" y="1498350"/>
            <a:ext cx="8455500" cy="21468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5200"/>
              <a:t>Jak my możemy pomóc ?</a:t>
            </a:r>
            <a:endParaRPr sz="5200"/>
          </a:p>
        </p:txBody>
      </p:sp>
      <p:sp>
        <p:nvSpPr>
          <p:cNvPr id="79" name="Google Shape;79;p16"/>
          <p:cNvSpPr txBox="1"/>
          <p:nvPr/>
        </p:nvSpPr>
        <p:spPr>
          <a:xfrm>
            <a:off x="2476250" y="3924150"/>
            <a:ext cx="407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Oto kilka z naszych pomysłów</a:t>
            </a:r>
            <a:r>
              <a:rPr lang="pl" sz="20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-81200" y="356300"/>
            <a:ext cx="45456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55930" lvl="0" marL="457200" rtl="0" algn="ctr">
              <a:spcBef>
                <a:spcPts val="0"/>
              </a:spcBef>
              <a:spcAft>
                <a:spcPts val="0"/>
              </a:spcAft>
              <a:buSzPts val="3580"/>
              <a:buAutoNum type="arabicPeriod"/>
            </a:pPr>
            <a:r>
              <a:rPr lang="pl" sz="3580">
                <a:highlight>
                  <a:schemeClr val="accent4"/>
                </a:highlight>
              </a:rPr>
              <a:t>Jedz mniejsze</a:t>
            </a:r>
            <a:r>
              <a:rPr lang="pl" sz="3580">
                <a:highlight>
                  <a:schemeClr val="accent4"/>
                </a:highlight>
              </a:rPr>
              <a:t> </a:t>
            </a:r>
            <a:r>
              <a:rPr lang="pl" sz="3580">
                <a:highlight>
                  <a:schemeClr val="accent4"/>
                </a:highlight>
              </a:rPr>
              <a:t>porcje zamiast jednej wielkiej</a:t>
            </a:r>
            <a:endParaRPr sz="3580">
              <a:highlight>
                <a:schemeClr val="accent4"/>
              </a:highlight>
            </a:endParaRPr>
          </a:p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939500" y="325450"/>
            <a:ext cx="3837000" cy="44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pl" sz="5400"/>
              <a:t>Pewnie każdy z nas słyszał od rodziców zdanie : </a:t>
            </a:r>
            <a:r>
              <a:rPr b="1" lang="pl" sz="5400"/>
              <a:t>“Nabierz sobie tyle, żebyś zjadł”</a:t>
            </a:r>
            <a:r>
              <a:rPr lang="pl" sz="5400"/>
              <a:t>, ale nie każdy rodziców posłuchał. </a:t>
            </a:r>
            <a:r>
              <a:rPr b="1" lang="pl" sz="5400"/>
              <a:t>Rozkładanie posiłku</a:t>
            </a:r>
            <a:r>
              <a:rPr lang="pl" sz="5400"/>
              <a:t> na </a:t>
            </a:r>
            <a:r>
              <a:rPr b="1" lang="pl" sz="5400"/>
              <a:t>mniejsze porcje</a:t>
            </a:r>
            <a:r>
              <a:rPr lang="pl" sz="5400"/>
              <a:t> zamiast jednej dużej może bardzo pomóc w </a:t>
            </a:r>
            <a:r>
              <a:rPr b="1" lang="pl" sz="5400"/>
              <a:t>oszczędzaniu żywności</a:t>
            </a:r>
            <a:r>
              <a:rPr lang="pl" sz="5400"/>
              <a:t> - jeżeli zrobimy sobie wielkie śniadanie złożone z np.: pięću kanapek, często zostanie chociaż jedna, </a:t>
            </a:r>
            <a:r>
              <a:rPr b="1" lang="pl" sz="5400"/>
              <a:t>ponieważ najedliśmy się pozostałymi</a:t>
            </a:r>
            <a:r>
              <a:rPr lang="pl" sz="5400"/>
              <a:t> czterema. W taki sposób </a:t>
            </a:r>
            <a:r>
              <a:rPr b="1" lang="pl" sz="5400"/>
              <a:t>zmarnowaliśmy właśnie jedzenie</a:t>
            </a:r>
            <a:r>
              <a:rPr lang="pl" sz="5400"/>
              <a:t>, które </a:t>
            </a:r>
            <a:r>
              <a:rPr b="1" lang="pl" sz="5400"/>
              <a:t>posłużyło by komuś głodującemu</a:t>
            </a:r>
            <a:r>
              <a:rPr lang="pl" sz="5400"/>
              <a:t> jako śniadanie. Jeżeli jednak najpierw zrobimy sobie np.: jedną kanapkę, i po zjedzeniu jej </a:t>
            </a:r>
            <a:r>
              <a:rPr b="1" lang="pl" sz="5400"/>
              <a:t>nie będziemy głodni</a:t>
            </a:r>
            <a:r>
              <a:rPr lang="pl" sz="5400"/>
              <a:t>, nie zmarnujemy żadnego jedzenia. </a:t>
            </a:r>
            <a:r>
              <a:rPr b="1" lang="pl" sz="5400"/>
              <a:t>Sposób ten powinniśmy stosować podczas wszystkich posiłków, nie tylko śniadania.</a:t>
            </a:r>
            <a:endParaRPr b="1" sz="5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000" y="2227400"/>
            <a:ext cx="2328299" cy="23282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5500" y="5652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chemeClr val="accent5"/>
                </a:highlight>
              </a:rPr>
              <a:t>2. Nie kupuj jedzenia na zapas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939500" y="724200"/>
            <a:ext cx="3837000" cy="4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l" sz="2000"/>
              <a:t>Wiele produktów jak np.: jogurty, mięso czy owoce </a:t>
            </a:r>
            <a:r>
              <a:rPr b="1" lang="pl" sz="2000"/>
              <a:t>mają krótkie daty ważności</a:t>
            </a:r>
            <a:r>
              <a:rPr lang="pl" sz="2000"/>
              <a:t>, przez co jeżeli kupimy ich zbyt dużo, </a:t>
            </a:r>
            <a:r>
              <a:rPr b="1" lang="pl" sz="2000"/>
              <a:t>możemy nie zdążyć zjeść ich przed upłynięciem ich zdatności do spożytku</a:t>
            </a:r>
            <a:r>
              <a:rPr lang="pl" sz="2000"/>
              <a:t>. Dlatego powinniśmy chodzić częściej na zakupy, lecz </a:t>
            </a:r>
            <a:r>
              <a:rPr b="1" lang="pl" sz="2000"/>
              <a:t>kupować mniej</a:t>
            </a:r>
            <a:r>
              <a:rPr lang="pl" sz="2000"/>
              <a:t> - wtedy mamy pewność, że </a:t>
            </a:r>
            <a:r>
              <a:rPr b="1" lang="pl" sz="2000"/>
              <a:t>zjemy to co kupiliśmy</a:t>
            </a:r>
            <a:r>
              <a:rPr lang="pl" sz="2000"/>
              <a:t>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50" y="2302500"/>
            <a:ext cx="3011394" cy="24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6190"/>
              <a:buFont typeface="Arial"/>
              <a:buNone/>
            </a:pPr>
            <a:r>
              <a:rPr lang="pl">
                <a:highlight>
                  <a:schemeClr val="accent3"/>
                </a:highlight>
              </a:rPr>
              <a:t>3. Zmień nawyki</a:t>
            </a:r>
            <a:endParaRPr>
              <a:highlight>
                <a:schemeClr val="accent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6190"/>
              <a:buFont typeface="Arial"/>
              <a:buNone/>
            </a:pPr>
            <a:r>
              <a:rPr lang="pl">
                <a:highlight>
                  <a:schemeClr val="accent3"/>
                </a:highlight>
              </a:rPr>
              <a:t>jedzeniowe</a:t>
            </a:r>
            <a:endParaRPr>
              <a:highlight>
                <a:schemeClr val="accent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0468"/>
              <a:buFont typeface="Arial"/>
              <a:buNone/>
            </a:pPr>
            <a:r>
              <a:rPr lang="pl" sz="2718"/>
              <a:t>Produkty takie jak miód, ryż i makaron czy też suszona fasola prawie się nie psują. Oznacza to, że możemy kupić ich dużo, jeść je kiedy nam się podoba, i nie upłynie ich data ważności. Można je kupować w dużych ilościach bez obawy, że się zepsują, więc następnym razem na zakupach powinniśmy wrzucić do koszyka słoik miodu zamiast innych słodzików. Jest to także zdrowsze dla nas.</a:t>
            </a:r>
            <a:endParaRPr sz="271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076" y="2388175"/>
            <a:ext cx="2205075" cy="2275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6190"/>
              <a:buFont typeface="Arial"/>
              <a:buNone/>
            </a:pPr>
            <a:r>
              <a:rPr lang="pl">
                <a:highlight>
                  <a:schemeClr val="accent6"/>
                </a:highlight>
              </a:rPr>
              <a:t>4. Oddaj jedzenie na</a:t>
            </a:r>
            <a:endParaRPr>
              <a:highlight>
                <a:schemeClr val="accent6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6190"/>
              <a:buFont typeface="Arial"/>
              <a:buNone/>
            </a:pPr>
            <a:r>
              <a:rPr lang="pl">
                <a:highlight>
                  <a:schemeClr val="accent6"/>
                </a:highlight>
              </a:rPr>
              <a:t>zbiórki jedzenia</a:t>
            </a:r>
            <a:endParaRPr>
              <a:highlight>
                <a:schemeClr val="accent6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pl" sz="2000"/>
              <a:t>Wiele sklepów i organizacji prowadzi zbiórki jedzenia. Możemy na nie oddać np.: makaron którego jeszcze nie użyliśmy. Dzięki temu upewniamy się, że nie </a:t>
            </a:r>
            <a:r>
              <a:rPr lang="pl" sz="2000"/>
              <a:t>marnujemy</a:t>
            </a:r>
            <a:r>
              <a:rPr lang="pl" sz="2000"/>
              <a:t> jedzenia, i że pomożemy głodującym. Można także oddać produkty do schroniska dla bezdomnych, których nie stać na jedzenie.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200" y="2257450"/>
            <a:ext cx="2695026" cy="269502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58425" y="4803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980000"/>
                </a:highlight>
              </a:rPr>
              <a:t>5. Użyj zepsutego jedzenia</a:t>
            </a:r>
            <a:endParaRPr>
              <a:highlight>
                <a:srgbClr val="980000"/>
              </a:highlight>
            </a:endParaRPr>
          </a:p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4939500" y="8232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lang="pl" sz="1765"/>
              <a:t>Jeżeli zapomnimy czegoś zjeść, i produkt ten się zepsuje, nie oznacza to, że nie jest on bezużyteczny - wiele zwierząt, jak np.: psy, kury, czy świnie mogą zjeść czerstwy chleb, resztki obiadu oraz inne produkty żywieniowe. Jeśli nie mamy żadnego z tych zwierząt, dobrą alternatywą jest wyrzucanie jedzenia na kompost. Sprawia to, że nawet spleśniałe owoce czy też niedojedzone kanapki nie marnują się.</a:t>
            </a:r>
            <a:endParaRPr sz="17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13" y="2450450"/>
            <a:ext cx="3376282" cy="23882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